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3"/>
  </p:notesMasterIdLst>
  <p:sldIdLst>
    <p:sldId id="256" r:id="rId5"/>
    <p:sldId id="262" r:id="rId6"/>
    <p:sldId id="261" r:id="rId7"/>
    <p:sldId id="263" r:id="rId8"/>
    <p:sldId id="266" r:id="rId9"/>
    <p:sldId id="265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53A06-86A2-4B65-BC59-F8889657F6CB}" v="230" dt="2026-03-10T15:39:46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4" autoAdjust="0"/>
    <p:restoredTop sz="75182" autoAdjust="0"/>
  </p:normalViewPr>
  <p:slideViewPr>
    <p:cSldViewPr snapToGrid="0">
      <p:cViewPr varScale="1">
        <p:scale>
          <a:sx n="50" d="100"/>
          <a:sy n="50" d="100"/>
        </p:scale>
        <p:origin x="1502" y="269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C0EA9-5496-4B9E-8525-49E8486A3CE5}" type="datetimeFigureOut">
              <a:rPr lang="en-CA" smtClean="0"/>
              <a:t>2026-03-10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69C5-513B-45D9-9FB9-2807877570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41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469C5-513B-45D9-9FB9-28078775707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40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469C5-513B-45D9-9FB9-28078775707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96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469C5-513B-45D9-9FB9-28078775707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83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469C5-513B-45D9-9FB9-28078775707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66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469C5-513B-45D9-9FB9-28078775707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65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25431-9C5C-E498-3FD2-4373228D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92C40-5BFF-A199-2CC9-286A229D3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D0F0F-C5CC-87FF-F0DA-5BF609BB3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EAF45-DDFF-AFF2-145C-9F759B3F6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469C5-513B-45D9-9FB9-28078775707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89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CE6A-60C9-22B2-052F-DF64795C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60484-B914-3377-0275-64F9506B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09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4234-A159-2CDB-06B2-A4B90347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AE944-02CA-3737-00E3-C16D98A72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D6EF3-E70A-16A4-BE15-199DD1DC8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43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green background with hexagons&#10;&#10;AI-generated content may be incorrect.">
            <a:extLst>
              <a:ext uri="{FF2B5EF4-FFF2-40B4-BE49-F238E27FC236}">
                <a16:creationId xmlns:a16="http://schemas.microsoft.com/office/drawing/2014/main" id="{DD64ED92-73EE-EF2E-BFD4-50739F96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C425B-70AE-583E-C3AF-A34C9C7C6B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117" y="1448395"/>
            <a:ext cx="6753727" cy="287212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70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7CAE7F-388D-0686-8268-88412F9A29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3588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D274C-4A39-6E7B-C2D1-43702A5D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15CE5-078A-9984-7763-D378731F1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8698CD67-E2DA-027C-4817-44A2E3D44F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80593" y="6345382"/>
            <a:ext cx="2025630" cy="3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2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468C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97D3F-E6C8-C357-EFE9-A161346B8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117" y="1448396"/>
            <a:ext cx="10150867" cy="7748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Alberta  Plastics Industry Regulatory Update– Calm During the Storm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90075B-FAC5-B148-3348-F6D50D124BCE}"/>
              </a:ext>
            </a:extLst>
          </p:cNvPr>
          <p:cNvSpPr/>
          <p:nvPr/>
        </p:nvSpPr>
        <p:spPr>
          <a:xfrm>
            <a:off x="0" y="5657850"/>
            <a:ext cx="12192000" cy="1200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AI-generated content may be incorrect.">
            <a:extLst>
              <a:ext uri="{FF2B5EF4-FFF2-40B4-BE49-F238E27FC236}">
                <a16:creationId xmlns:a16="http://schemas.microsoft.com/office/drawing/2014/main" id="{86067FB8-33FB-FABD-70A5-7209C7CA8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5" y="5997110"/>
            <a:ext cx="3092031" cy="562908"/>
          </a:xfrm>
          <a:prstGeom prst="rect">
            <a:avLst/>
          </a:prstGeom>
        </p:spPr>
      </p:pic>
      <p:pic>
        <p:nvPicPr>
          <p:cNvPr id="13" name="Picture 12" descr="A close up of a logo&#10;&#10;AI-generated content may be incorrect.">
            <a:extLst>
              <a:ext uri="{FF2B5EF4-FFF2-40B4-BE49-F238E27FC236}">
                <a16:creationId xmlns:a16="http://schemas.microsoft.com/office/drawing/2014/main" id="{2C12EA94-F7BE-85BB-1BD5-1E8894E27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133" y="5967461"/>
            <a:ext cx="3209364" cy="507904"/>
          </a:xfrm>
          <a:prstGeom prst="rect">
            <a:avLst/>
          </a:prstGeom>
        </p:spPr>
      </p:pic>
      <p:pic>
        <p:nvPicPr>
          <p:cNvPr id="14" name="Picture 13" descr="A red and blue label with white text&#10;&#10;AI-generated content may be incorrect.">
            <a:extLst>
              <a:ext uri="{FF2B5EF4-FFF2-40B4-BE49-F238E27FC236}">
                <a16:creationId xmlns:a16="http://schemas.microsoft.com/office/drawing/2014/main" id="{8368BB55-1A7C-79E2-2D5F-08ECE1E41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828" y="5859568"/>
            <a:ext cx="600075" cy="848172"/>
          </a:xfrm>
          <a:prstGeom prst="rect">
            <a:avLst/>
          </a:prstGeom>
        </p:spPr>
      </p:pic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9DAD102A-2219-04CB-FBF3-DC1764793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157" y="5873451"/>
            <a:ext cx="2487613" cy="7162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6A83C0-1B64-B227-3D94-8D4EEA889755}"/>
              </a:ext>
            </a:extLst>
          </p:cNvPr>
          <p:cNvSpPr txBox="1">
            <a:spLocks/>
          </p:cNvSpPr>
          <p:nvPr/>
        </p:nvSpPr>
        <p:spPr>
          <a:xfrm>
            <a:off x="742381" y="4541543"/>
            <a:ext cx="10150867" cy="7748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Kai Horsfield</a:t>
            </a:r>
          </a:p>
        </p:txBody>
      </p:sp>
    </p:spTree>
    <p:extLst>
      <p:ext uri="{BB962C8B-B14F-4D97-AF65-F5344CB8AC3E}">
        <p14:creationId xmlns:p14="http://schemas.microsoft.com/office/powerpoint/2010/main" val="71311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468C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C1C76-4DA0-BEBB-1E19-78B203DA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>
                <a:solidFill>
                  <a:srgbClr val="FFFFFF"/>
                </a:solidFill>
              </a:rPr>
              <a:t>Three Things I’d Like to Accomplish Today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3A358-BA2F-5B8F-521D-045FD8A0F0CF}"/>
              </a:ext>
            </a:extLst>
          </p:cNvPr>
          <p:cNvSpPr txBox="1"/>
          <p:nvPr/>
        </p:nvSpPr>
        <p:spPr>
          <a:xfrm>
            <a:off x="1959249" y="2232907"/>
            <a:ext cx="82735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400">
                <a:solidFill>
                  <a:srgbClr val="3C3C3C"/>
                </a:solidFill>
              </a:defRPr>
            </a:pPr>
            <a:r>
              <a:rPr lang="en-US" sz="3600" dirty="0"/>
              <a:t> 2025 Economic Review</a:t>
            </a:r>
          </a:p>
          <a:p>
            <a:pPr>
              <a:defRPr sz="2400">
                <a:solidFill>
                  <a:srgbClr val="3C3C3C"/>
                </a:solidFill>
              </a:defRPr>
            </a:pPr>
            <a:endParaRPr lang="en-US" sz="3600" dirty="0"/>
          </a:p>
          <a:p>
            <a:pPr>
              <a:defRPr sz="2400">
                <a:solidFill>
                  <a:srgbClr val="3C3C3C"/>
                </a:solidFill>
              </a:defRPr>
            </a:pPr>
            <a:r>
              <a:rPr lang="en-US" sz="3600" dirty="0"/>
              <a:t> 2026 Outlook &amp; Market Forces</a:t>
            </a:r>
          </a:p>
          <a:p>
            <a:pPr>
              <a:defRPr sz="2400">
                <a:solidFill>
                  <a:srgbClr val="3C3C3C"/>
                </a:solidFill>
              </a:defRPr>
            </a:pPr>
            <a:endParaRPr lang="en-US" sz="3600" dirty="0"/>
          </a:p>
          <a:p>
            <a:pPr>
              <a:defRPr sz="2400">
                <a:solidFill>
                  <a:srgbClr val="3C3C3C"/>
                </a:solidFill>
              </a:defRPr>
            </a:pPr>
            <a:r>
              <a:rPr lang="en-US" sz="3600" dirty="0"/>
              <a:t> Critical Policy Priorities for 2026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2572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468C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40CA8-DABF-3979-89E7-16F3ACE2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CA" sz="3200" dirty="0">
                <a:solidFill>
                  <a:srgbClr val="FFFFFF"/>
                </a:solidFill>
              </a:rPr>
            </a:br>
            <a:r>
              <a:rPr lang="en-CA" sz="3200" dirty="0">
                <a:solidFill>
                  <a:srgbClr val="FFFFFF"/>
                </a:solidFill>
              </a:rPr>
              <a:t>Alberta’s Chemistry and Plastics in 2025</a:t>
            </a:r>
            <a:br>
              <a:rPr lang="en-CA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6F103-EC20-7F47-92E6-EB4C7CB840C9}"/>
              </a:ext>
            </a:extLst>
          </p:cNvPr>
          <p:cNvSpPr/>
          <p:nvPr/>
        </p:nvSpPr>
        <p:spPr>
          <a:xfrm>
            <a:off x="5449957" y="1651793"/>
            <a:ext cx="36089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 sz="2000"/>
            </a:pPr>
            <a:r>
              <a:rPr lang="en-US" sz="2400" dirty="0"/>
              <a:t>Shipments ↓ 8% </a:t>
            </a:r>
          </a:p>
          <a:p>
            <a:pPr marL="457200" indent="-457200">
              <a:buFont typeface="Wingdings" panose="05000000000000000000" pitchFamily="2" charset="2"/>
              <a:buChar char="Ø"/>
              <a:defRPr sz="2000"/>
            </a:pPr>
            <a:r>
              <a:rPr lang="en-US" sz="2400" dirty="0"/>
              <a:t>Exports ↓ 12% </a:t>
            </a:r>
          </a:p>
          <a:p>
            <a:pPr marL="457200" indent="-457200">
              <a:buFont typeface="Wingdings" panose="05000000000000000000" pitchFamily="2" charset="2"/>
              <a:buChar char="Ø"/>
              <a:defRPr sz="2000"/>
            </a:pPr>
            <a:r>
              <a:rPr lang="en-US" sz="2400" dirty="0"/>
              <a:t>Prices fell</a:t>
            </a:r>
          </a:p>
          <a:p>
            <a:pPr>
              <a:defRPr sz="2000"/>
            </a:pPr>
            <a:endParaRPr lang="en-US" sz="2400" dirty="0"/>
          </a:p>
          <a:p>
            <a:pPr>
              <a:defRPr sz="2000"/>
            </a:pPr>
            <a:endParaRPr lang="en-US" sz="2400" dirty="0"/>
          </a:p>
          <a:p>
            <a:pPr>
              <a:defRPr sz="2000"/>
            </a:pPr>
            <a:endParaRPr lang="en-US" sz="2400" dirty="0"/>
          </a:p>
          <a:p>
            <a:pPr>
              <a:defRPr sz="2000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n-US" sz="2400" dirty="0"/>
              <a:t>Shipments steady vs 2024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n-US" sz="2400" dirty="0"/>
              <a:t>Exports ↓ 11%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n-US" sz="2400" dirty="0"/>
              <a:t>~1% volume growth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remium Canada Flag | The Flag Shop">
            <a:extLst>
              <a:ext uri="{FF2B5EF4-FFF2-40B4-BE49-F238E27FC236}">
                <a16:creationId xmlns:a16="http://schemas.microsoft.com/office/drawing/2014/main" id="{ADAAE991-2660-B0D7-D2D2-6F7D5EE5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1" y="1445358"/>
            <a:ext cx="3402294" cy="17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ield of Alberta">
            <a:extLst>
              <a:ext uri="{FF2B5EF4-FFF2-40B4-BE49-F238E27FC236}">
                <a16:creationId xmlns:a16="http://schemas.microsoft.com/office/drawing/2014/main" id="{55C8C7CD-3213-9EDE-BBE3-73FCDE28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13" y="4194312"/>
            <a:ext cx="1529619" cy="191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468C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12CF4-DC9D-B24C-7F55-66BB49EB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Four Themes Impacting Chemistry and Plastics Sectors in 2026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1D420-B4A5-BB33-DB17-6938EF2CB834}"/>
              </a:ext>
            </a:extLst>
          </p:cNvPr>
          <p:cNvSpPr/>
          <p:nvPr/>
        </p:nvSpPr>
        <p:spPr>
          <a:xfrm>
            <a:off x="774188" y="1554159"/>
            <a:ext cx="10782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3C3C3C"/>
                </a:solidFill>
              </a:defRPr>
            </a:pPr>
            <a:r>
              <a:rPr lang="en-US" sz="3200" dirty="0"/>
              <a:t>1️⃣  Interest-sensitive downstream sectors under pressure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B6BDFB-30BE-740C-0263-6CD58FA849E2}"/>
              </a:ext>
            </a:extLst>
          </p:cNvPr>
          <p:cNvSpPr/>
          <p:nvPr/>
        </p:nvSpPr>
        <p:spPr>
          <a:xfrm>
            <a:off x="774189" y="2755917"/>
            <a:ext cx="1078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3C3C3C"/>
                </a:solidFill>
              </a:defRPr>
            </a:pPr>
            <a:r>
              <a:rPr lang="en-US" sz="3200" dirty="0"/>
              <a:t>2️⃣  Global overcapacity and compressed margins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DA7E6-5BF2-F6C7-C301-E6B6B4C64FFA}"/>
              </a:ext>
            </a:extLst>
          </p:cNvPr>
          <p:cNvSpPr/>
          <p:nvPr/>
        </p:nvSpPr>
        <p:spPr>
          <a:xfrm>
            <a:off x="774188" y="5159433"/>
            <a:ext cx="1051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4️⃣  Changing policy and regulatory landscape</a:t>
            </a:r>
            <a:endParaRPr lang="en-CA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F1B96D-D4DE-9026-D499-67C35F45EE91}"/>
              </a:ext>
            </a:extLst>
          </p:cNvPr>
          <p:cNvSpPr/>
          <p:nvPr/>
        </p:nvSpPr>
        <p:spPr>
          <a:xfrm>
            <a:off x="774189" y="3957675"/>
            <a:ext cx="1078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3C3C3C"/>
                </a:solidFill>
              </a:defRPr>
            </a:pPr>
            <a:r>
              <a:rPr lang="en-US" sz="3200" dirty="0"/>
              <a:t>3️⃣  Trade policy uncertainty (CUSMA &amp; shifting flows)</a:t>
            </a:r>
          </a:p>
        </p:txBody>
      </p:sp>
    </p:spTree>
    <p:extLst>
      <p:ext uri="{BB962C8B-B14F-4D97-AF65-F5344CB8AC3E}">
        <p14:creationId xmlns:p14="http://schemas.microsoft.com/office/powerpoint/2010/main" val="20439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086CD-EDFD-FEC4-184C-5879AA98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468C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A1EF4-88AA-9F1F-A16E-1E3DE85E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26" y="391716"/>
            <a:ext cx="10515600" cy="881784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3200" dirty="0">
                <a:solidFill>
                  <a:srgbClr val="FFFFFF"/>
                </a:solidFill>
              </a:rPr>
            </a:br>
            <a:r>
              <a:rPr lang="en-CA" sz="3200" dirty="0">
                <a:solidFill>
                  <a:srgbClr val="FFFFFF"/>
                </a:solidFill>
              </a:rPr>
              <a:t>Outlook for the Chemistry and Plastics Products Sectors in 2026</a:t>
            </a:r>
            <a:br>
              <a:rPr lang="en-CA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2ACC31-0463-9ADD-D2D9-08D6147091B1}"/>
              </a:ext>
            </a:extLst>
          </p:cNvPr>
          <p:cNvSpPr/>
          <p:nvPr/>
        </p:nvSpPr>
        <p:spPr>
          <a:xfrm>
            <a:off x="548640" y="1497791"/>
            <a:ext cx="110401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3C3C3C"/>
                </a:solidFill>
              </a:defRPr>
            </a:pPr>
            <a:r>
              <a:rPr lang="en-US" sz="3600" b="1" dirty="0"/>
              <a:t>Chemistry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200">
                <a:solidFill>
                  <a:srgbClr val="3C3C3C"/>
                </a:solidFill>
              </a:defRPr>
            </a:pPr>
            <a:r>
              <a:rPr lang="en-US" sz="3600" dirty="0"/>
              <a:t>Shipments ↑ 1–2%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200">
                <a:solidFill>
                  <a:srgbClr val="3C3C3C"/>
                </a:solidFill>
              </a:defRPr>
            </a:pPr>
            <a:r>
              <a:rPr lang="en-US" sz="3600" dirty="0"/>
              <a:t>Volume ↑ 0–2%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200">
                <a:solidFill>
                  <a:srgbClr val="3C3C3C"/>
                </a:solidFill>
              </a:defRPr>
            </a:pPr>
            <a:r>
              <a:rPr lang="en-US" sz="3600" dirty="0"/>
              <a:t>Exports ↑ 1–3% (if no trade disruption)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200">
                <a:solidFill>
                  <a:srgbClr val="3C3C3C"/>
                </a:solidFill>
              </a:defRPr>
            </a:pPr>
            <a:endParaRPr lang="en-US" sz="3600" dirty="0"/>
          </a:p>
          <a:p>
            <a:pPr>
              <a:defRPr sz="2200">
                <a:solidFill>
                  <a:srgbClr val="3C3C3C"/>
                </a:solidFill>
              </a:defRPr>
            </a:pPr>
            <a:r>
              <a:rPr lang="en-US" sz="3600" b="1" dirty="0"/>
              <a:t>Plastic Products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200">
                <a:solidFill>
                  <a:srgbClr val="3C3C3C"/>
                </a:solidFill>
              </a:defRPr>
            </a:pPr>
            <a:r>
              <a:rPr lang="en-US" sz="3600" dirty="0"/>
              <a:t>Shipments ↑ 1–2%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200">
                <a:solidFill>
                  <a:srgbClr val="3C3C3C"/>
                </a:solidFill>
              </a:defRPr>
            </a:pPr>
            <a:r>
              <a:rPr lang="en-US" sz="3600" dirty="0"/>
              <a:t>Tracking consumer spending recovery</a:t>
            </a:r>
          </a:p>
        </p:txBody>
      </p:sp>
    </p:spTree>
    <p:extLst>
      <p:ext uri="{BB962C8B-B14F-4D97-AF65-F5344CB8AC3E}">
        <p14:creationId xmlns:p14="http://schemas.microsoft.com/office/powerpoint/2010/main" val="9694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B8AAF-2BA0-E83F-A2E2-41A32A42E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468C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3B677-DD4F-0C52-101F-3A41E459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Policy Priorities: What Plastics Manufacturers Need</a:t>
            </a:r>
            <a:br>
              <a:rPr lang="en-CA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62E14-8BF6-AE7E-6E93-9C8BFC046DE4}"/>
              </a:ext>
            </a:extLst>
          </p:cNvPr>
          <p:cNvSpPr/>
          <p:nvPr/>
        </p:nvSpPr>
        <p:spPr>
          <a:xfrm>
            <a:off x="598314" y="1815040"/>
            <a:ext cx="1125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>
                <a:solidFill>
                  <a:srgbClr val="3C3C3C"/>
                </a:solidFill>
              </a:defRPr>
            </a:pPr>
            <a:r>
              <a:rPr lang="en-CA" sz="2800" dirty="0"/>
              <a:t>Investment Competitiveness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AD233-B00D-A7FD-DFF5-5D04E82FA32D}"/>
              </a:ext>
            </a:extLst>
          </p:cNvPr>
          <p:cNvSpPr/>
          <p:nvPr/>
        </p:nvSpPr>
        <p:spPr>
          <a:xfrm>
            <a:off x="598314" y="4011394"/>
            <a:ext cx="1125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>
                <a:solidFill>
                  <a:srgbClr val="3C3C3C"/>
                </a:solidFill>
              </a:defRPr>
            </a:pPr>
            <a:r>
              <a:rPr lang="en-CA" sz="2800" dirty="0"/>
              <a:t>Circular economy policies that build domestic capacity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5379E-2654-DC54-1877-86FE235E3ABC}"/>
              </a:ext>
            </a:extLst>
          </p:cNvPr>
          <p:cNvSpPr/>
          <p:nvPr/>
        </p:nvSpPr>
        <p:spPr>
          <a:xfrm>
            <a:off x="598314" y="3304656"/>
            <a:ext cx="1125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>
                <a:solidFill>
                  <a:srgbClr val="3C3C3C"/>
                </a:solidFill>
              </a:defRPr>
            </a:pPr>
            <a:r>
              <a:rPr lang="en-CA" sz="2800" dirty="0"/>
              <a:t>Reliable trade and transportation networks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01F4C-80C1-E9CE-4C4A-BF23C934E82B}"/>
              </a:ext>
            </a:extLst>
          </p:cNvPr>
          <p:cNvSpPr/>
          <p:nvPr/>
        </p:nvSpPr>
        <p:spPr>
          <a:xfrm>
            <a:off x="598314" y="4756202"/>
            <a:ext cx="1125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>
                <a:solidFill>
                  <a:srgbClr val="3C3C3C"/>
                </a:solidFill>
              </a:defRPr>
            </a:pPr>
            <a:r>
              <a:rPr lang="en-CA" sz="2800" dirty="0"/>
              <a:t>Plastics recognized as a strategic enabler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62C47-5FCA-3505-4DA1-23F9ACACEC10}"/>
              </a:ext>
            </a:extLst>
          </p:cNvPr>
          <p:cNvSpPr/>
          <p:nvPr/>
        </p:nvSpPr>
        <p:spPr>
          <a:xfrm>
            <a:off x="598314" y="2559848"/>
            <a:ext cx="1125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 sz="2200">
                <a:solidFill>
                  <a:srgbClr val="3C3C3C"/>
                </a:solidFill>
              </a:defRPr>
            </a:pPr>
            <a:r>
              <a:rPr lang="en-CA" sz="2800" dirty="0"/>
              <a:t>Economically viable decarbonization policy</a:t>
            </a:r>
          </a:p>
        </p:txBody>
      </p:sp>
    </p:spTree>
    <p:extLst>
      <p:ext uri="{BB962C8B-B14F-4D97-AF65-F5344CB8AC3E}">
        <p14:creationId xmlns:p14="http://schemas.microsoft.com/office/powerpoint/2010/main" val="7374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49595-8528-FF14-5A8E-8439BC00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8F9B766-C885-54C7-5E31-D1EB1C40D575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468C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C6CBD-02EC-F8C7-6E31-410C7F2E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rgbClr val="FFFFFF"/>
                </a:solidFill>
              </a:rPr>
              <a:t>Closing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1AE69A-19B4-6AED-22A5-971F11DE9CF7}"/>
              </a:ext>
            </a:extLst>
          </p:cNvPr>
          <p:cNvSpPr txBox="1">
            <a:spLocks/>
          </p:cNvSpPr>
          <p:nvPr/>
        </p:nvSpPr>
        <p:spPr>
          <a:xfrm>
            <a:off x="2730104" y="2332133"/>
            <a:ext cx="7246795" cy="296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Resilience in 2025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Stability in 2026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Opportunity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2600" dirty="0">
                <a:latin typeface="Arial" panose="020B0604020202020204" pitchFamily="34" charset="0"/>
              </a:rPr>
            </a:br>
            <a:br>
              <a:rPr lang="en-US" sz="2600" dirty="0">
                <a:latin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6C97-C308-041D-E9AC-6FDBDA5B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DF1757-E150-02D8-6E49-7FB597F35C0D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468C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F543F-125D-D842-9E4D-8A88DBC16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104" y="2332133"/>
            <a:ext cx="7246795" cy="2964372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Discussion Questions </a:t>
            </a:r>
            <a:br>
              <a:rPr lang="en-US" sz="2600" dirty="0">
                <a:latin typeface="Arial" panose="020B0604020202020204" pitchFamily="34" charset="0"/>
              </a:rPr>
            </a:br>
            <a:br>
              <a:rPr lang="en-US" sz="2600" dirty="0">
                <a:latin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CBAFB4-1312-E41C-FB17-4A5986D5746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262373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Thank you for your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1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636BC8F8D70E40848FC8709333D394" ma:contentTypeVersion="15" ma:contentTypeDescription="Create a new document." ma:contentTypeScope="" ma:versionID="15f8d58f8fca7e6e0925ef2f6a714017">
  <xsd:schema xmlns:xsd="http://www.w3.org/2001/XMLSchema" xmlns:xs="http://www.w3.org/2001/XMLSchema" xmlns:p="http://schemas.microsoft.com/office/2006/metadata/properties" xmlns:ns2="0c356d30-40c8-477e-8160-1975ecdbd956" xmlns:ns3="0d6e2a13-28ed-4d74-98bb-e956c0447a0f" targetNamespace="http://schemas.microsoft.com/office/2006/metadata/properties" ma:root="true" ma:fieldsID="0b9641fe98a9d198521bd409aca8fa5a" ns2:_="" ns3:_="">
    <xsd:import namespace="0c356d30-40c8-477e-8160-1975ecdbd956"/>
    <xsd:import namespace="0d6e2a13-28ed-4d74-98bb-e956c0447a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56d30-40c8-477e-8160-1975ecdbd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ce17096-660d-469a-89c6-6e68381fc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e2a13-28ed-4d74-98bb-e956c0447a0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356d30-40c8-477e-8160-1975ecdbd95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86E2D-1E87-4EB2-A91D-CB0A4B2F0B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596101-9D8F-4C66-B87B-8B9C09F2C713}"/>
</file>

<file path=customXml/itemProps3.xml><?xml version="1.0" encoding="utf-8"?>
<ds:datastoreItem xmlns:ds="http://schemas.openxmlformats.org/officeDocument/2006/customXml" ds:itemID="{643183EB-1A54-492A-9646-5CB064E3079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ae6a0366-b55f-44a8-ad52-fb37359f188b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48d09a9-35f4-4d94-bce9-211a7be4c3da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9543</TotalTime>
  <Words>215</Words>
  <Application>Microsoft Office PowerPoint</Application>
  <PresentationFormat>Widescreen</PresentationFormat>
  <Paragraphs>51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Wingdings</vt:lpstr>
      <vt:lpstr>Custom Design</vt:lpstr>
      <vt:lpstr>Alberta  Plastics Industry Regulatory Update– Calm During the Storm</vt:lpstr>
      <vt:lpstr>Three Things I’d Like to Accomplish Today</vt:lpstr>
      <vt:lpstr> Alberta’s Chemistry and Plastics in 2025 </vt:lpstr>
      <vt:lpstr>Four Themes Impacting Chemistry and Plastics Sectors in 2026</vt:lpstr>
      <vt:lpstr> Outlook for the Chemistry and Plastics Products Sectors in 2026 </vt:lpstr>
      <vt:lpstr> Policy Priorities: What Plastics Manufacturers Need </vt:lpstr>
      <vt:lpstr>Closing</vt:lpstr>
      <vt:lpstr>   Discussion Questions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McLachlin</dc:creator>
  <cp:lastModifiedBy>Tammy Schwass</cp:lastModifiedBy>
  <cp:revision>35</cp:revision>
  <dcterms:created xsi:type="dcterms:W3CDTF">2025-10-08T17:55:29Z</dcterms:created>
  <dcterms:modified xsi:type="dcterms:W3CDTF">2026-03-10T18:44:16Z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0x010100B4636BC8F8D70E40848FC8709333D394</vt:lpwstr>
  </property>
  <property fmtid="{D5CDD505-2E9C-101B-9397-08002B2CF9AE}" pid="3" name="MediaServiceImageTags">
    <vt:lpwstr/>
  </property>
</Properties>
</file>